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1"/>
  </p:sldMasterIdLst>
  <p:sldIdLst>
    <p:sldId id="256" r:id="rId2"/>
    <p:sldId id="278" r:id="rId3"/>
    <p:sldId id="257" r:id="rId4"/>
    <p:sldId id="260" r:id="rId5"/>
    <p:sldId id="284" r:id="rId6"/>
    <p:sldId id="330" r:id="rId7"/>
    <p:sldId id="294" r:id="rId8"/>
    <p:sldId id="296" r:id="rId9"/>
    <p:sldId id="297" r:id="rId10"/>
    <p:sldId id="298" r:id="rId11"/>
    <p:sldId id="299" r:id="rId12"/>
    <p:sldId id="301" r:id="rId13"/>
    <p:sldId id="331" r:id="rId14"/>
    <p:sldId id="332" r:id="rId15"/>
    <p:sldId id="333" r:id="rId16"/>
    <p:sldId id="334" r:id="rId17"/>
    <p:sldId id="335" r:id="rId18"/>
    <p:sldId id="293" r:id="rId19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4660"/>
  </p:normalViewPr>
  <p:slideViewPr>
    <p:cSldViewPr>
      <p:cViewPr varScale="1">
        <p:scale>
          <a:sx n="74" d="100"/>
          <a:sy n="74" d="100"/>
        </p:scale>
        <p:origin x="-126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347" y="1122363"/>
            <a:ext cx="7773308" cy="2387600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347" y="3602038"/>
            <a:ext cx="777330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BA86E-D36C-4EA3-883D-DA974E6A46C8}" type="datetimeFigureOut">
              <a:rPr lang="ru-RU"/>
              <a:pPr>
                <a:defRPr/>
              </a:pPr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45ADB0-4851-4F5F-BC0E-970936B0C08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5" y="4289373"/>
            <a:ext cx="7775673" cy="819355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355" y="621322"/>
            <a:ext cx="7775673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74499" cy="682472"/>
          </a:xfrm>
        </p:spPr>
        <p:txBody>
          <a:bodyPr/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F45D0-4EB0-46D9-8552-D8B1AE7B3AAD}" type="datetimeFigureOut">
              <a:rPr lang="ru-RU"/>
              <a:pPr>
                <a:defRPr/>
              </a:pPr>
              <a:t>01.04.2024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91CD8B-7006-45F6-9A6F-D357A1814CB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9601"/>
            <a:ext cx="7765322" cy="3424859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4204820"/>
            <a:ext cx="776532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12522-5628-4BF4-AB15-E87E36B61D7F}" type="datetimeFigureOut">
              <a:rPr lang="ru-RU"/>
              <a:pPr>
                <a:defRPr/>
              </a:pPr>
              <a:t>01.04.2024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2F88C1-7643-4AAA-B46C-1DC6FDB602A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9"/>
          <p:cNvSpPr txBox="1"/>
          <p:nvPr/>
        </p:nvSpPr>
        <p:spPr>
          <a:xfrm>
            <a:off x="504825" y="641350"/>
            <a:ext cx="457200" cy="585788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“</a:t>
            </a:r>
          </a:p>
        </p:txBody>
      </p:sp>
      <p:sp>
        <p:nvSpPr>
          <p:cNvPr id="6" name="TextBox 13"/>
          <p:cNvSpPr txBox="1"/>
          <p:nvPr/>
        </p:nvSpPr>
        <p:spPr>
          <a:xfrm>
            <a:off x="7947025" y="3073400"/>
            <a:ext cx="4572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426812"/>
          </a:xfrm>
        </p:spPr>
        <p:txBody>
          <a:bodyPr anchor="t"/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5" y="4204821"/>
            <a:ext cx="776532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300226-C04C-40E5-8EC4-D25863F47A5F}" type="datetimeFigureOut">
              <a:rPr lang="ru-RU"/>
              <a:pPr>
                <a:defRPr/>
              </a:pPr>
              <a:t>01.04.2024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92EE9C08-7404-4FA9-AECB-65AB227FCF7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5" y="2126943"/>
            <a:ext cx="7766495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650556"/>
            <a:ext cx="776532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9C485-4CBC-4DA6-98BE-CCD0279B3AC5}" type="datetimeFigureOut">
              <a:rPr lang="ru-RU"/>
              <a:pPr>
                <a:defRPr/>
              </a:pPr>
              <a:t>01.04.2024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03DCC1-EDC8-4383-8C41-79D54E814E6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5" y="609601"/>
            <a:ext cx="7765322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2088320"/>
            <a:ext cx="2474217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911624"/>
            <a:ext cx="2474217" cy="2879576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3658" y="2088320"/>
            <a:ext cx="2473919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3659" y="2911624"/>
            <a:ext cx="2474866" cy="2879576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088320"/>
            <a:ext cx="246840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2260" y="2911624"/>
            <a:ext cx="2468408" cy="2879576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3E7A6-20DA-4AE5-973C-0A3A81B97D19}" type="datetimeFigureOut">
              <a:rPr lang="ru-RU"/>
              <a:pPr>
                <a:defRPr/>
              </a:pPr>
              <a:t>01.04.2024</a:t>
            </a:fld>
            <a:endParaRPr lang="ru-RU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0376C587-5A8B-4444-84F1-D6B0D2F4A08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1"/>
            <a:ext cx="7765322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7" y="3989147"/>
            <a:ext cx="247421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19015" y="2092235"/>
            <a:ext cx="2205038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7" y="4565409"/>
            <a:ext cx="2474216" cy="1225792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26" y="3989147"/>
            <a:ext cx="247423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092235"/>
            <a:ext cx="2197894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565408"/>
            <a:ext cx="2475252" cy="1225792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0067" y="3989147"/>
            <a:ext cx="246742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14603" y="2092235"/>
            <a:ext cx="219908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973" y="4565410"/>
            <a:ext cx="2470694" cy="1225790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31DE4-46D3-46E8-9DF8-E877C78DF75C}" type="datetimeFigureOut">
              <a:rPr lang="ru-RU"/>
              <a:pPr>
                <a:defRPr/>
              </a:pPr>
              <a:t>01.04.2024</a:t>
            </a:fld>
            <a:endParaRPr lang="ru-RU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fld id="{9C107740-5751-4ED1-A6DB-C4299B554E5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DD381-ABB9-41E8-AC3C-978AFA70B478}" type="datetimeFigureOut">
              <a:rPr lang="ru-RU"/>
              <a:pPr>
                <a:defRPr/>
              </a:pPr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5531CC-9E82-4023-B083-CFB77539B1E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0"/>
            <a:ext cx="1906993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6" y="609600"/>
            <a:ext cx="5744029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CD51B-F91C-40D0-8EF0-5CB9825361CD}" type="datetimeFigureOut">
              <a:rPr lang="ru-RU"/>
              <a:pPr>
                <a:defRPr/>
              </a:pPr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31DD12-E28B-4CC2-8592-C76417A63F1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64463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2095500"/>
            <a:ext cx="7764463" cy="36957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43F9F-17E9-486C-AB4A-69C5BAA13711}" type="datetimeFigureOut">
              <a:rPr lang="ru-RU"/>
              <a:pPr>
                <a:defRPr/>
              </a:pPr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CD8603-0545-40E1-899E-7DD46BF21C2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Ольга\Рабочий стол\rast100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0"/>
            <a:ext cx="2466975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212D1-BC5D-483E-BC19-2992025F4E04}" type="datetimeFigureOut">
              <a:rPr lang="ru-RU"/>
              <a:pPr>
                <a:defRPr/>
              </a:pPr>
              <a:t>01.04.2024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000D6B-0713-4452-9B13-17AF93268A8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1933" y="657227"/>
            <a:ext cx="7300134" cy="2852737"/>
          </a:xfrm>
        </p:spPr>
        <p:txBody>
          <a:bodyPr anchor="b"/>
          <a:lstStyle>
            <a:lvl1pPr>
              <a:defRPr sz="3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1933" y="3602039"/>
            <a:ext cx="7300134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EE2FA-F5D2-423D-ACED-B85F01684F86}" type="datetimeFigureOut">
              <a:rPr lang="ru-RU"/>
              <a:pPr>
                <a:defRPr/>
              </a:pPr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D4891E-6B77-4BB7-995E-9CF560A6DA9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1"/>
            <a:ext cx="7765321" cy="132632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6" y="2088320"/>
            <a:ext cx="3829503" cy="37028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0052" y="2088320"/>
            <a:ext cx="3820616" cy="37028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D97A4-6C5E-4E55-B547-809413FC34A3}" type="datetimeFigureOut">
              <a:rPr lang="ru-RU"/>
              <a:pPr>
                <a:defRPr/>
              </a:pPr>
              <a:t>01.04.2024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5A562F-AC3C-4167-8086-0B53747D884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1"/>
            <a:ext cx="7765321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5427" y="2088320"/>
            <a:ext cx="3600326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346" y="2912232"/>
            <a:ext cx="3830406" cy="287896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9230" y="2088320"/>
            <a:ext cx="3591437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912232"/>
            <a:ext cx="3821518" cy="287896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302EC-2378-4D99-B7BE-75CDC8E722A4}" type="datetimeFigureOut">
              <a:rPr lang="ru-RU"/>
              <a:pPr>
                <a:defRPr/>
              </a:pPr>
              <a:t>01.04.2024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CD7A3C-7FE3-4491-A4DC-3D4BEB9E480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89EC0-0D19-43DE-B733-2B49AD4BF891}" type="datetimeFigureOut">
              <a:rPr lang="ru-RU"/>
              <a:pPr>
                <a:defRPr/>
              </a:pPr>
              <a:t>01.04.2024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30AE86-44F2-4B2E-8F12-BD26A7CAA12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73A75-9CCF-49AA-97E7-6EE6D0024A61}" type="datetimeFigureOut">
              <a:rPr lang="ru-RU"/>
              <a:pPr>
                <a:defRPr/>
              </a:pPr>
              <a:t>01.04.2024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E590BB-043D-4746-8818-42D6B8CE6FA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921" y="609600"/>
            <a:ext cx="2949178" cy="2362200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8548" y="609600"/>
            <a:ext cx="4642119" cy="518160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7921" y="2971801"/>
            <a:ext cx="2949178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7F0A0-C034-4E31-B86F-D0EE8B8EF785}" type="datetimeFigureOut">
              <a:rPr lang="ru-RU"/>
              <a:pPr>
                <a:defRPr/>
              </a:pPr>
              <a:t>01.04.2024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61F203-7464-419C-8048-09A3DBA9D54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921" y="609600"/>
            <a:ext cx="4167603" cy="2362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49932" y="758881"/>
            <a:ext cx="2966938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971800"/>
            <a:ext cx="4171242" cy="2819400"/>
          </a:xfrm>
        </p:spPr>
        <p:txBody>
          <a:bodyPr/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A1516-8A68-4476-8EBA-E595034D6824}" type="datetimeFigureOut">
              <a:rPr lang="ru-RU"/>
              <a:pPr>
                <a:defRPr/>
              </a:pPr>
              <a:t>01.04.2024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A0D359-33D5-4FEE-A0EB-7CD782D3D29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6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6446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95500"/>
            <a:ext cx="7764463" cy="3695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450" y="58832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7801FFE-F034-4130-9B8E-48912B505183}" type="datetimeFigureOut">
              <a:rPr lang="ru-RU"/>
              <a:pPr>
                <a:defRPr/>
              </a:pPr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83275"/>
            <a:ext cx="500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113" y="5883275"/>
            <a:ext cx="5651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FFFFFF"/>
                </a:solidFill>
                <a:latin typeface="Rockwell" pitchFamily="18" charset="0"/>
              </a:defRPr>
            </a:lvl1pPr>
          </a:lstStyle>
          <a:p>
            <a:fld id="{3FE99E80-9C19-4953-B2AD-09B28A5B09E4}" type="slidenum">
              <a:rPr lang="ru-RU" altLang="ru-RU"/>
              <a:pPr/>
              <a:t>‹#›</a:t>
            </a:fld>
            <a:endParaRPr lang="ru-RU" altLang="ru-RU"/>
          </a:p>
        </p:txBody>
      </p:sp>
      <p:pic>
        <p:nvPicPr>
          <p:cNvPr id="1031" name="Picture 4" descr="C:\Documents and Settings\Ольга\Рабочий стол\rast33.jpg"/>
          <p:cNvPicPr>
            <a:picLocks noChangeAspect="1" noChangeArrowheads="1"/>
          </p:cNvPicPr>
          <p:nvPr userDrawn="1"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0" y="0"/>
            <a:ext cx="9144000" cy="296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4" descr="C:\Documents and Settings\Ольга\Рабочий стол\rast33.jpg"/>
          <p:cNvPicPr>
            <a:picLocks noChangeAspect="1" noChangeArrowheads="1"/>
          </p:cNvPicPr>
          <p:nvPr userDrawn="1"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0" y="2928938"/>
            <a:ext cx="9144000" cy="296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4" descr="C:\Documents and Settings\Ольга\Рабочий стол\rast33.jpg"/>
          <p:cNvPicPr>
            <a:picLocks noChangeAspect="1" noChangeArrowheads="1"/>
          </p:cNvPicPr>
          <p:nvPr userDrawn="1"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0" y="5857875"/>
            <a:ext cx="9144000" cy="296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5" descr="C:\Documents and Settings\Ольга\Рабочий стол\rast100.jpg"/>
          <p:cNvPicPr>
            <a:picLocks noChangeAspect="1" noChangeArrowheads="1"/>
          </p:cNvPicPr>
          <p:nvPr userDrawn="1"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928688" y="0"/>
            <a:ext cx="2466975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6" descr="C:\Documents and Settings\Ольга\Рабочий стол\rast100.jpg"/>
          <p:cNvPicPr>
            <a:picLocks noChangeAspect="1" noChangeArrowheads="1"/>
          </p:cNvPicPr>
          <p:nvPr userDrawn="1"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3357563" y="0"/>
            <a:ext cx="2466975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7" descr="C:\Documents and Settings\Ольга\Рабочий стол\rast100.jpg"/>
          <p:cNvPicPr>
            <a:picLocks noChangeAspect="1" noChangeArrowheads="1"/>
          </p:cNvPicPr>
          <p:nvPr userDrawn="1"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5786438" y="0"/>
            <a:ext cx="2466975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Picture 8" descr="C:\Documents and Settings\Ольга\Рабочий стол\rast100.jpg"/>
          <p:cNvPicPr>
            <a:picLocks noChangeAspect="1" noChangeArrowheads="1"/>
          </p:cNvPicPr>
          <p:nvPr userDrawn="1"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8215313" y="0"/>
            <a:ext cx="2466975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8" name="Picture 9" descr="C:\Documents and Settings\Ольга\Рабочий стол\ugol28.gif"/>
          <p:cNvPicPr>
            <a:picLocks noChangeAspect="1" noChangeArrowheads="1"/>
          </p:cNvPicPr>
          <p:nvPr userDrawn="1"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-500063" y="-571500"/>
            <a:ext cx="3429001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9" name="Picture 10" descr="C:\Documents and Settings\Ольга\Рабочий стол\ugol28.gif"/>
          <p:cNvPicPr>
            <a:picLocks noChangeAspect="1" noChangeArrowheads="1"/>
          </p:cNvPicPr>
          <p:nvPr userDrawn="1"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7572375" y="5286375"/>
            <a:ext cx="15716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809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10" r:id="rId12"/>
    <p:sldLayoutId id="2147483803" r:id="rId13"/>
    <p:sldLayoutId id="2147483804" r:id="rId14"/>
    <p:sldLayoutId id="2147483805" r:id="rId15"/>
    <p:sldLayoutId id="2147483806" r:id="rId16"/>
    <p:sldLayoutId id="2147483807" r:id="rId17"/>
    <p:sldLayoutId id="2147483808" r:id="rId18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man Old Style" panose="02050604050505020204" pitchFamily="18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man Old Style" panose="02050604050505020204" pitchFamily="18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man Old Style" panose="02050604050505020204" pitchFamily="18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man Old Style" panose="02050604050505020204" pitchFamily="18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man Old Style" panose="02050604050505020204" pitchFamily="18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man Old Style" panose="02050604050505020204" pitchFamily="18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man Old Style" panose="02050604050505020204" pitchFamily="18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man Old Style" panose="02050604050505020204" pitchFamily="18" charset="0"/>
        </a:defRPr>
      </a:lvl9pPr>
    </p:titleStyle>
    <p:bodyStyle>
      <a:lvl1pPr marL="228600" indent="-228600" algn="l" rtl="0" eaLnBrk="0" fontAlgn="base" hangingPunct="0">
        <a:lnSpc>
          <a:spcPct val="120000"/>
        </a:lnSpc>
        <a:spcBef>
          <a:spcPts val="1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Font typeface="Arial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1760" y="2203016"/>
            <a:ext cx="7453312" cy="26638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altLang="ru-RU" sz="3400" cap="non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2A5B7F"/>
                  </a:outerShdw>
                </a:effectLst>
              </a:rPr>
              <a:t>Проект по </a:t>
            </a:r>
            <a:r>
              <a:rPr lang="ru-RU" altLang="ru-RU" sz="3400" cap="none" dirty="0">
                <a:solidFill>
                  <a:srgbClr val="FF0000"/>
                </a:solidFill>
                <a:effectLst>
                  <a:outerShdw blurRad="38100" dist="38100" dir="2700000" algn="tl">
                    <a:srgbClr val="2A5B7F"/>
                  </a:outerShdw>
                </a:effectLst>
              </a:rPr>
              <a:t>теме: «Защитники Отечества» в средней группе «Росинка».</a:t>
            </a:r>
            <a:br>
              <a:rPr lang="ru-RU" altLang="ru-RU" sz="3400" cap="none" dirty="0">
                <a:solidFill>
                  <a:srgbClr val="FF0000"/>
                </a:solidFill>
                <a:effectLst>
                  <a:outerShdw blurRad="38100" dist="38100" dir="2700000" algn="tl">
                    <a:srgbClr val="2A5B7F"/>
                  </a:outerShdw>
                </a:effectLst>
              </a:rPr>
            </a:br>
            <a:endParaRPr lang="ru-RU" altLang="ru-RU" sz="3400" cap="none" dirty="0">
              <a:solidFill>
                <a:srgbClr val="FF0000"/>
              </a:solidFill>
              <a:effectLst>
                <a:outerShdw blurRad="38100" dist="38100" dir="2700000" algn="tl">
                  <a:srgbClr val="2A5B7F"/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950" y="5445125"/>
            <a:ext cx="8567738" cy="2016125"/>
          </a:xfrm>
        </p:spPr>
        <p:txBody>
          <a:bodyPr wrap="square" numCol="1" anchor="t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ru-RU" altLang="ru-RU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Воспитатель : Валитова Г.М.</a:t>
            </a:r>
          </a:p>
          <a:p>
            <a:pPr eaLnBrk="1" hangingPunct="1">
              <a:buFont typeface="Arial" panose="020B0604020202020204" pitchFamily="34" charset="0"/>
              <a:buNone/>
              <a:defRPr/>
            </a:pPr>
            <a:endParaRPr lang="ru-RU" altLang="ru-RU" sz="1800" b="1" i="1" dirty="0">
              <a:solidFill>
                <a:schemeClr val="bg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ru-RU" altLang="ru-RU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г. Белебей, 2023г. </a:t>
            </a:r>
          </a:p>
          <a:p>
            <a:pPr eaLnBrk="1" hangingPunct="1">
              <a:buFont typeface="Arial" panose="020B0604020202020204" pitchFamily="34" charset="0"/>
              <a:buNone/>
              <a:defRPr/>
            </a:pPr>
            <a:endParaRPr lang="ru-RU" altLang="ru-RU" sz="1800" dirty="0">
              <a:effectLst>
                <a:outerShdw blurRad="38100" dist="38100" dir="2700000" algn="tl">
                  <a:srgbClr val="2A5B7F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F18418E-74FC-0CE6-7E5E-AB562E767017}"/>
              </a:ext>
            </a:extLst>
          </p:cNvPr>
          <p:cNvSpPr txBox="1"/>
          <p:nvPr/>
        </p:nvSpPr>
        <p:spPr>
          <a:xfrm>
            <a:off x="1619672" y="1340768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>
                <a:solidFill>
                  <a:schemeClr val="bg1"/>
                </a:solidFill>
              </a:rPr>
              <a:t>Муниципальное автономное дошкольное образовательное учреждение</a:t>
            </a:r>
          </a:p>
          <a:p>
            <a:pPr algn="ctr"/>
            <a:r>
              <a:rPr lang="ru-RU" sz="1600" b="1">
                <a:solidFill>
                  <a:schemeClr val="bg1"/>
                </a:solidFill>
              </a:rPr>
              <a:t>детский сад комбинированного вида №24 «Берёзка» г.Белебея</a:t>
            </a:r>
          </a:p>
          <a:p>
            <a:pPr algn="ctr"/>
            <a:r>
              <a:rPr lang="ru-RU" sz="1600" b="1">
                <a:solidFill>
                  <a:schemeClr val="bg1"/>
                </a:solidFill>
              </a:rPr>
              <a:t>Муниципального района Белебеевский район Республики Башкортостан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560" y="1844824"/>
            <a:ext cx="8134350" cy="529431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0000"/>
              </a:lnSpc>
            </a:pPr>
            <a:r>
              <a:rPr lang="ru-RU" altLang="ru-RU" sz="1600" b="1" dirty="0">
                <a:effectLst/>
                <a:latin typeface="Arial" charset="0"/>
              </a:rPr>
              <a:t>     С</a:t>
            </a:r>
            <a:endParaRPr lang="ru-RU" altLang="ru-RU" sz="1600" b="1" dirty="0"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1571625" y="857250"/>
            <a:ext cx="80724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2400" dirty="0">
                <a:solidFill>
                  <a:srgbClr val="FF0000"/>
                </a:solidFill>
              </a:rPr>
              <a:t>“</a:t>
            </a:r>
            <a:r>
              <a:rPr lang="ru-RU" altLang="ru-RU" sz="2400" dirty="0">
                <a:solidFill>
                  <a:srgbClr val="FF0000"/>
                </a:solidFill>
              </a:rPr>
              <a:t>Сухопутные  войска, одинаково грозные как при нападении, так и при обороне.</a:t>
            </a:r>
            <a:r>
              <a:rPr lang="en-US" altLang="ru-RU" sz="2400" dirty="0">
                <a:solidFill>
                  <a:srgbClr val="FF0000"/>
                </a:solidFill>
              </a:rPr>
              <a:t> “</a:t>
            </a:r>
          </a:p>
        </p:txBody>
      </p:sp>
      <p:sp>
        <p:nvSpPr>
          <p:cNvPr id="14341" name="TextBox 6"/>
          <p:cNvSpPr txBox="1">
            <a:spLocks noChangeArrowheads="1"/>
          </p:cNvSpPr>
          <p:nvPr/>
        </p:nvSpPr>
        <p:spPr bwMode="auto">
          <a:xfrm>
            <a:off x="1285875" y="6357938"/>
            <a:ext cx="41433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dirty="0" err="1">
                <a:solidFill>
                  <a:srgbClr val="00B050"/>
                </a:solidFill>
              </a:rPr>
              <a:t>Кахрамонов</a:t>
            </a:r>
            <a:r>
              <a:rPr lang="ru-RU" altLang="ru-RU" dirty="0">
                <a:solidFill>
                  <a:srgbClr val="00B050"/>
                </a:solidFill>
              </a:rPr>
              <a:t> </a:t>
            </a:r>
            <a:r>
              <a:rPr lang="ru-RU" altLang="ru-RU" dirty="0" err="1">
                <a:solidFill>
                  <a:srgbClr val="00B050"/>
                </a:solidFill>
              </a:rPr>
              <a:t>Мавлон</a:t>
            </a:r>
            <a:r>
              <a:rPr lang="ru-RU" altLang="ru-RU" dirty="0">
                <a:solidFill>
                  <a:srgbClr val="00B050"/>
                </a:solidFill>
              </a:rPr>
              <a:t> К.(Солдат сухопутных воск)</a:t>
            </a:r>
          </a:p>
        </p:txBody>
      </p:sp>
      <p:sp>
        <p:nvSpPr>
          <p:cNvPr id="14343" name="TextBox 8"/>
          <p:cNvSpPr txBox="1">
            <a:spLocks noChangeArrowheads="1"/>
          </p:cNvSpPr>
          <p:nvPr/>
        </p:nvSpPr>
        <p:spPr bwMode="auto">
          <a:xfrm>
            <a:off x="5535613" y="5803900"/>
            <a:ext cx="22145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>
                <a:solidFill>
                  <a:srgbClr val="00B050"/>
                </a:solidFill>
              </a:rPr>
              <a:t>Папа, помнишь наше - </a:t>
            </a:r>
            <a:r>
              <a:rPr lang="en-US" altLang="ru-RU">
                <a:solidFill>
                  <a:srgbClr val="00B050"/>
                </a:solidFill>
              </a:rPr>
              <a:t>“</a:t>
            </a:r>
            <a:r>
              <a:rPr lang="ru-RU" altLang="ru-RU">
                <a:solidFill>
                  <a:srgbClr val="00B050"/>
                </a:solidFill>
              </a:rPr>
              <a:t>Боевое прошлое…</a:t>
            </a:r>
            <a:r>
              <a:rPr lang="en-US" altLang="ru-RU">
                <a:solidFill>
                  <a:srgbClr val="00B050"/>
                </a:solidFill>
              </a:rPr>
              <a:t>”</a:t>
            </a:r>
            <a:endParaRPr lang="ru-RU" altLang="ru-RU">
              <a:solidFill>
                <a:srgbClr val="00B050"/>
              </a:solidFill>
            </a:endParaRPr>
          </a:p>
        </p:txBody>
      </p:sp>
      <p:pic>
        <p:nvPicPr>
          <p:cNvPr id="8" name="Рисунок 7" descr="C:\Users\DanilovPK\AppData\Local\Microsoft\Windows\Temporary Internet Files\Content.Word\IMG-20230222-WA001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844824"/>
            <a:ext cx="2808312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DanilovPK\Downloads\IMG-20230222-WA001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1844824"/>
            <a:ext cx="2088232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68413"/>
            <a:ext cx="8458200" cy="4105275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ru-RU" altLang="ru-RU" b="1" dirty="0">
                <a:effectLst/>
                <a:latin typeface="Arial" panose="020B0604020202020204" pitchFamily="34" charset="0"/>
              </a:rPr>
              <a:t>     </a:t>
            </a:r>
            <a:r>
              <a:rPr lang="ru-RU" altLang="ru-RU" dirty="0">
                <a:solidFill>
                  <a:srgbClr val="00B050"/>
                </a:solidFill>
                <a:latin typeface="Arial" panose="020B0604020202020204" pitchFamily="34" charset="0"/>
              </a:rPr>
              <a:t>.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endParaRPr lang="ru-RU" altLang="ru-RU" b="1" dirty="0">
              <a:effectLst/>
              <a:latin typeface="Arial" panose="020B0604020202020204" pitchFamily="34" charset="0"/>
            </a:endParaRPr>
          </a:p>
        </p:txBody>
      </p:sp>
      <p:sp>
        <p:nvSpPr>
          <p:cNvPr id="15364" name="Прямоугольник 3"/>
          <p:cNvSpPr>
            <a:spLocks noChangeArrowheads="1"/>
          </p:cNvSpPr>
          <p:nvPr/>
        </p:nvSpPr>
        <p:spPr bwMode="auto">
          <a:xfrm>
            <a:off x="2500313" y="1000125"/>
            <a:ext cx="61436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2400" dirty="0">
                <a:solidFill>
                  <a:srgbClr val="FF0000"/>
                </a:solidFill>
              </a:rPr>
              <a:t>“</a:t>
            </a:r>
            <a:r>
              <a:rPr lang="ru-RU" altLang="ru-RU" sz="2400" dirty="0">
                <a:solidFill>
                  <a:srgbClr val="FF0000"/>
                </a:solidFill>
              </a:rPr>
              <a:t>Бывалый солдат опытом богат.</a:t>
            </a:r>
            <a:r>
              <a:rPr lang="en-US" altLang="ru-RU" sz="2400" dirty="0">
                <a:solidFill>
                  <a:srgbClr val="FF0000"/>
                </a:solidFill>
              </a:rPr>
              <a:t>”</a:t>
            </a:r>
            <a:r>
              <a:rPr lang="ru-RU" altLang="ru-RU" sz="2400" dirty="0">
                <a:solidFill>
                  <a:srgbClr val="FF0000"/>
                </a:solidFill>
              </a:rPr>
              <a:t/>
            </a:r>
            <a:br>
              <a:rPr lang="ru-RU" altLang="ru-RU" sz="2400" dirty="0">
                <a:solidFill>
                  <a:srgbClr val="FF0000"/>
                </a:solidFill>
              </a:rPr>
            </a:br>
            <a:endParaRPr lang="ru-RU" altLang="ru-RU" sz="2400" dirty="0">
              <a:solidFill>
                <a:srgbClr val="FF0000"/>
              </a:solidFill>
            </a:endParaRPr>
          </a:p>
        </p:txBody>
      </p:sp>
      <p:sp>
        <p:nvSpPr>
          <p:cNvPr id="15365" name="TextBox 4"/>
          <p:cNvSpPr txBox="1">
            <a:spLocks noChangeArrowheads="1"/>
          </p:cNvSpPr>
          <p:nvPr/>
        </p:nvSpPr>
        <p:spPr bwMode="auto">
          <a:xfrm>
            <a:off x="1116013" y="6059488"/>
            <a:ext cx="371475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200" dirty="0" err="1">
                <a:solidFill>
                  <a:srgbClr val="FF0000"/>
                </a:solidFill>
              </a:rPr>
              <a:t>Шафиков</a:t>
            </a:r>
            <a:r>
              <a:rPr lang="ru-RU" altLang="ru-RU" sz="2200" dirty="0">
                <a:solidFill>
                  <a:srgbClr val="FF0000"/>
                </a:solidFill>
              </a:rPr>
              <a:t> </a:t>
            </a:r>
            <a:r>
              <a:rPr lang="ru-RU" altLang="ru-RU" sz="2200" dirty="0" err="1">
                <a:solidFill>
                  <a:srgbClr val="FF0000"/>
                </a:solidFill>
              </a:rPr>
              <a:t>Рудик</a:t>
            </a:r>
            <a:r>
              <a:rPr lang="ru-RU" altLang="ru-RU" sz="2200" dirty="0">
                <a:solidFill>
                  <a:srgbClr val="FF0000"/>
                </a:solidFill>
              </a:rPr>
              <a:t> Р.</a:t>
            </a:r>
          </a:p>
        </p:txBody>
      </p:sp>
      <p:sp>
        <p:nvSpPr>
          <p:cNvPr id="15367" name="TextBox 6"/>
          <p:cNvSpPr txBox="1">
            <a:spLocks noChangeArrowheads="1"/>
          </p:cNvSpPr>
          <p:nvPr/>
        </p:nvSpPr>
        <p:spPr bwMode="auto">
          <a:xfrm>
            <a:off x="4405313" y="5964238"/>
            <a:ext cx="2714625" cy="135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ru-RU" altLang="ru-RU" sz="2200" dirty="0">
                <a:solidFill>
                  <a:srgbClr val="00B050"/>
                </a:solidFill>
              </a:rPr>
              <a:t>Если надо, </a:t>
            </a:r>
            <a:r>
              <a:rPr lang="ru-RU" altLang="ru-RU" sz="2000" dirty="0">
                <a:solidFill>
                  <a:srgbClr val="00B050"/>
                </a:solidFill>
              </a:rPr>
              <a:t>папа будет</a:t>
            </a:r>
          </a:p>
          <a:p>
            <a:r>
              <a:rPr lang="ru-RU" altLang="ru-RU" sz="2000" dirty="0">
                <a:solidFill>
                  <a:srgbClr val="00B050"/>
                </a:solidFill>
              </a:rPr>
              <a:t>-защищать и помогать.</a:t>
            </a:r>
          </a:p>
        </p:txBody>
      </p:sp>
      <p:pic>
        <p:nvPicPr>
          <p:cNvPr id="9" name="Рисунок 8" descr="C:\Users\DanilovPK\Downloads\IMG-20230222-WA01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700808"/>
            <a:ext cx="2376264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DanilovPK\Downloads\IMG-20230222-WA010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220072" y="1772816"/>
            <a:ext cx="2232248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403350" y="2997200"/>
            <a:ext cx="7272338" cy="2386013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altLang="ru-RU" sz="1800" cap="none">
                <a:effectLst/>
              </a:rPr>
              <a:t>   </a:t>
            </a:r>
            <a:endParaRPr lang="ru-RU" altLang="ru-RU" cap="none">
              <a:effectLst/>
            </a:endParaRPr>
          </a:p>
        </p:txBody>
      </p:sp>
      <p:sp>
        <p:nvSpPr>
          <p:cNvPr id="16388" name="TextBox 3"/>
          <p:cNvSpPr txBox="1">
            <a:spLocks noChangeArrowheads="1"/>
          </p:cNvSpPr>
          <p:nvPr/>
        </p:nvSpPr>
        <p:spPr bwMode="auto">
          <a:xfrm>
            <a:off x="1785938" y="1000125"/>
            <a:ext cx="62150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000" dirty="0">
                <a:solidFill>
                  <a:srgbClr val="FF0000"/>
                </a:solidFill>
              </a:rPr>
              <a:t>Между боями я с гармошкой…</a:t>
            </a:r>
          </a:p>
        </p:txBody>
      </p:sp>
      <p:sp>
        <p:nvSpPr>
          <p:cNvPr id="16389" name="TextBox 4"/>
          <p:cNvSpPr txBox="1">
            <a:spLocks noChangeArrowheads="1"/>
          </p:cNvSpPr>
          <p:nvPr/>
        </p:nvSpPr>
        <p:spPr bwMode="auto">
          <a:xfrm>
            <a:off x="1428750" y="6143625"/>
            <a:ext cx="25717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dirty="0" err="1">
                <a:solidFill>
                  <a:srgbClr val="00B050"/>
                </a:solidFill>
              </a:rPr>
              <a:t>Рыкун</a:t>
            </a:r>
            <a:r>
              <a:rPr lang="ru-RU" altLang="ru-RU" dirty="0">
                <a:solidFill>
                  <a:srgbClr val="00B050"/>
                </a:solidFill>
              </a:rPr>
              <a:t> Николай С.</a:t>
            </a:r>
          </a:p>
        </p:txBody>
      </p:sp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988840"/>
            <a:ext cx="2304256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403350" y="2997200"/>
            <a:ext cx="7272338" cy="2386013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altLang="ru-RU" sz="1800" cap="none">
                <a:effectLst/>
              </a:rPr>
              <a:t>   </a:t>
            </a:r>
            <a:endParaRPr lang="ru-RU" altLang="ru-RU" cap="none">
              <a:effectLst/>
            </a:endParaRPr>
          </a:p>
        </p:txBody>
      </p:sp>
      <p:sp>
        <p:nvSpPr>
          <p:cNvPr id="17411" name="TextBox 3"/>
          <p:cNvSpPr txBox="1">
            <a:spLocks noChangeArrowheads="1"/>
          </p:cNvSpPr>
          <p:nvPr/>
        </p:nvSpPr>
        <p:spPr bwMode="auto">
          <a:xfrm>
            <a:off x="1643063" y="1071563"/>
            <a:ext cx="82867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400" b="1" dirty="0">
                <a:solidFill>
                  <a:srgbClr val="FF0000"/>
                </a:solidFill>
              </a:rPr>
              <a:t>Служу Родине! Не зря она родилась 23.02! Папе подарок!</a:t>
            </a:r>
            <a:endParaRPr lang="ru-RU" altLang="ru-RU" sz="2400" dirty="0">
              <a:solidFill>
                <a:srgbClr val="FF0000"/>
              </a:solidFill>
            </a:endParaRPr>
          </a:p>
        </p:txBody>
      </p:sp>
      <p:sp>
        <p:nvSpPr>
          <p:cNvPr id="17415" name="TextBox 10"/>
          <p:cNvSpPr txBox="1">
            <a:spLocks noChangeArrowheads="1"/>
          </p:cNvSpPr>
          <p:nvPr/>
        </p:nvSpPr>
        <p:spPr bwMode="auto">
          <a:xfrm>
            <a:off x="4500563" y="6072188"/>
            <a:ext cx="250031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dirty="0">
                <a:solidFill>
                  <a:srgbClr val="00B050"/>
                </a:solidFill>
              </a:rPr>
              <a:t>Вот какие они  будущие защитницы Родины!</a:t>
            </a:r>
          </a:p>
        </p:txBody>
      </p:sp>
      <p:pic>
        <p:nvPicPr>
          <p:cNvPr id="8" name="Рисунок 7" descr="C:\Users\DanilovPK\Downloads\IMG-20230222-WA007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3851920" y="1844824"/>
            <a:ext cx="2232248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403350" y="2997200"/>
            <a:ext cx="7272338" cy="2386013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altLang="ru-RU" sz="1800" cap="none">
                <a:effectLst/>
              </a:rPr>
              <a:t>   </a:t>
            </a:r>
            <a:endParaRPr lang="ru-RU" altLang="ru-RU" cap="none">
              <a:effectLst/>
            </a:endParaRPr>
          </a:p>
        </p:txBody>
      </p:sp>
      <p:sp>
        <p:nvSpPr>
          <p:cNvPr id="18436" name="TextBox 8"/>
          <p:cNvSpPr txBox="1">
            <a:spLocks noChangeArrowheads="1"/>
          </p:cNvSpPr>
          <p:nvPr/>
        </p:nvSpPr>
        <p:spPr bwMode="auto">
          <a:xfrm>
            <a:off x="1928813" y="1071563"/>
            <a:ext cx="66436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2400">
                <a:solidFill>
                  <a:srgbClr val="FF0000"/>
                </a:solidFill>
              </a:rPr>
              <a:t>“</a:t>
            </a:r>
            <a:r>
              <a:rPr lang="ru-RU" altLang="ru-RU" sz="2400">
                <a:solidFill>
                  <a:srgbClr val="FF0000"/>
                </a:solidFill>
              </a:rPr>
              <a:t>У солдата выходной…</a:t>
            </a:r>
            <a:r>
              <a:rPr lang="en-US" altLang="ru-RU" sz="2400">
                <a:solidFill>
                  <a:srgbClr val="FF0000"/>
                </a:solidFill>
              </a:rPr>
              <a:t>”</a:t>
            </a:r>
            <a:endParaRPr lang="ru-RU" altLang="ru-RU" sz="2400">
              <a:solidFill>
                <a:srgbClr val="FF0000"/>
              </a:solidFill>
            </a:endParaRPr>
          </a:p>
        </p:txBody>
      </p:sp>
      <p:pic>
        <p:nvPicPr>
          <p:cNvPr id="55299" name="Picture 3" descr="C:\Users\Aidar\Desktop\top9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714489"/>
            <a:ext cx="4786346" cy="35147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8438" name="TextBox 11"/>
          <p:cNvSpPr txBox="1">
            <a:spLocks noChangeArrowheads="1"/>
          </p:cNvSpPr>
          <p:nvPr/>
        </p:nvSpPr>
        <p:spPr bwMode="auto">
          <a:xfrm>
            <a:off x="1214438" y="6643688"/>
            <a:ext cx="56435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dirty="0">
                <a:solidFill>
                  <a:srgbClr val="00B050"/>
                </a:solidFill>
              </a:rPr>
              <a:t>Гордей  и Лейла спешат…</a:t>
            </a:r>
          </a:p>
        </p:txBody>
      </p:sp>
      <p:pic>
        <p:nvPicPr>
          <p:cNvPr id="7" name="Рисунок 6" descr="C:\Users\DanilovPK\Downloads\IMG-20230222-WA001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772816"/>
            <a:ext cx="2883741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403350" y="2997200"/>
            <a:ext cx="7272338" cy="2386013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altLang="ru-RU" sz="1800" cap="none">
                <a:effectLst/>
              </a:rPr>
              <a:t>   </a:t>
            </a:r>
            <a:endParaRPr lang="ru-RU" altLang="ru-RU" cap="none">
              <a:effectLst/>
            </a:endParaRPr>
          </a:p>
        </p:txBody>
      </p:sp>
      <p:sp>
        <p:nvSpPr>
          <p:cNvPr id="19460" name="TextBox 7"/>
          <p:cNvSpPr txBox="1">
            <a:spLocks noChangeArrowheads="1"/>
          </p:cNvSpPr>
          <p:nvPr/>
        </p:nvSpPr>
        <p:spPr bwMode="auto">
          <a:xfrm>
            <a:off x="1714500" y="1071563"/>
            <a:ext cx="5357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dirty="0">
                <a:solidFill>
                  <a:srgbClr val="FF0000"/>
                </a:solidFill>
              </a:rPr>
              <a:t>“</a:t>
            </a:r>
            <a:r>
              <a:rPr lang="ru-RU" altLang="ru-RU" dirty="0">
                <a:solidFill>
                  <a:srgbClr val="FF0000"/>
                </a:solidFill>
              </a:rPr>
              <a:t>В городском парке играет музыка…</a:t>
            </a:r>
            <a:r>
              <a:rPr lang="en-US" altLang="ru-RU" dirty="0">
                <a:solidFill>
                  <a:srgbClr val="FF0000"/>
                </a:solidFill>
              </a:rPr>
              <a:t>”</a:t>
            </a:r>
            <a:endParaRPr lang="ru-RU" altLang="ru-RU" dirty="0">
              <a:solidFill>
                <a:srgbClr val="FF0000"/>
              </a:solidFill>
            </a:endParaRPr>
          </a:p>
          <a:p>
            <a:endParaRPr lang="ru-RU" altLang="ru-RU" dirty="0"/>
          </a:p>
        </p:txBody>
      </p:sp>
      <p:sp>
        <p:nvSpPr>
          <p:cNvPr id="19461" name="TextBox 9"/>
          <p:cNvSpPr txBox="1">
            <a:spLocks noChangeArrowheads="1"/>
          </p:cNvSpPr>
          <p:nvPr/>
        </p:nvSpPr>
        <p:spPr bwMode="auto">
          <a:xfrm>
            <a:off x="1143000" y="5500688"/>
            <a:ext cx="55006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dirty="0" err="1">
                <a:solidFill>
                  <a:srgbClr val="00B050"/>
                </a:solidFill>
              </a:rPr>
              <a:t>Волоцкова</a:t>
            </a:r>
            <a:r>
              <a:rPr lang="ru-RU" altLang="ru-RU" dirty="0">
                <a:solidFill>
                  <a:srgbClr val="00B050"/>
                </a:solidFill>
              </a:rPr>
              <a:t> Кира и </a:t>
            </a:r>
            <a:r>
              <a:rPr lang="ru-RU" altLang="ru-RU" dirty="0" err="1">
                <a:solidFill>
                  <a:srgbClr val="00B050"/>
                </a:solidFill>
              </a:rPr>
              <a:t>Табилов</a:t>
            </a:r>
            <a:r>
              <a:rPr lang="ru-RU" altLang="ru-RU" dirty="0">
                <a:solidFill>
                  <a:srgbClr val="00B050"/>
                </a:solidFill>
              </a:rPr>
              <a:t> Тимур: «Ах, как любим мы «Катюшу»!»</a:t>
            </a:r>
          </a:p>
        </p:txBody>
      </p:sp>
      <p:pic>
        <p:nvPicPr>
          <p:cNvPr id="19462" name="Picture 3" descr="C:\Users\Aidar\Desktop\1231054.jpg"/>
          <p:cNvPicPr>
            <a:picLocks noChangeAspect="1" noChangeArrowheads="1"/>
          </p:cNvPicPr>
          <p:nvPr/>
        </p:nvPicPr>
        <p:blipFill>
          <a:blip r:embed="rId2" cstate="print"/>
          <a:srcRect t="25021"/>
          <a:stretch>
            <a:fillRect/>
          </a:stretch>
        </p:blipFill>
        <p:spPr bwMode="auto">
          <a:xfrm>
            <a:off x="5715000" y="1785938"/>
            <a:ext cx="400050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DanilovPK\Downloads\IMG-20230222-WA003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500" y="1484784"/>
            <a:ext cx="2713484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403350" y="2997200"/>
            <a:ext cx="7272338" cy="2386013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altLang="ru-RU" sz="1800" cap="none" dirty="0">
                <a:effectLst/>
              </a:rPr>
              <a:t>   </a:t>
            </a:r>
            <a:endParaRPr lang="ru-RU" altLang="ru-RU" cap="none" dirty="0">
              <a:effectLst/>
            </a:endParaRPr>
          </a:p>
        </p:txBody>
      </p:sp>
      <p:sp>
        <p:nvSpPr>
          <p:cNvPr id="20484" name="TextBox 8"/>
          <p:cNvSpPr txBox="1">
            <a:spLocks noChangeArrowheads="1"/>
          </p:cNvSpPr>
          <p:nvPr/>
        </p:nvSpPr>
        <p:spPr bwMode="auto">
          <a:xfrm>
            <a:off x="1500188" y="1071563"/>
            <a:ext cx="4429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dirty="0">
                <a:solidFill>
                  <a:srgbClr val="FF0000"/>
                </a:solidFill>
              </a:rPr>
              <a:t>“</a:t>
            </a:r>
            <a:r>
              <a:rPr lang="ru-RU" altLang="ru-RU" sz="3200" dirty="0">
                <a:solidFill>
                  <a:srgbClr val="FF0000"/>
                </a:solidFill>
              </a:rPr>
              <a:t>Боевое прошлое…</a:t>
            </a:r>
            <a:r>
              <a:rPr lang="en-US" altLang="ru-RU" sz="3600" dirty="0">
                <a:solidFill>
                  <a:srgbClr val="FF0000"/>
                </a:solidFill>
              </a:rPr>
              <a:t>”</a:t>
            </a:r>
            <a:endParaRPr lang="ru-RU" altLang="ru-RU" sz="3600" dirty="0">
              <a:solidFill>
                <a:srgbClr val="FF0000"/>
              </a:solidFill>
            </a:endParaRPr>
          </a:p>
        </p:txBody>
      </p:sp>
      <p:sp>
        <p:nvSpPr>
          <p:cNvPr id="20485" name="TextBox 10"/>
          <p:cNvSpPr txBox="1">
            <a:spLocks noChangeArrowheads="1"/>
          </p:cNvSpPr>
          <p:nvPr/>
        </p:nvSpPr>
        <p:spPr bwMode="auto">
          <a:xfrm>
            <a:off x="1285875" y="6429375"/>
            <a:ext cx="32861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dirty="0">
                <a:solidFill>
                  <a:srgbClr val="FF0000"/>
                </a:solidFill>
              </a:rPr>
              <a:t>Лысенков Гордей Н.</a:t>
            </a:r>
          </a:p>
        </p:txBody>
      </p:sp>
      <p:sp>
        <p:nvSpPr>
          <p:cNvPr id="20488" name="TextBox 12"/>
          <p:cNvSpPr txBox="1">
            <a:spLocks noChangeArrowheads="1"/>
          </p:cNvSpPr>
          <p:nvPr/>
        </p:nvSpPr>
        <p:spPr bwMode="auto">
          <a:xfrm>
            <a:off x="4716463" y="6302375"/>
            <a:ext cx="30003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dirty="0">
                <a:solidFill>
                  <a:srgbClr val="FF0000"/>
                </a:solidFill>
              </a:rPr>
              <a:t>Бывалый моряк(дедушка  Гордея Н.- Русаков Н.)</a:t>
            </a:r>
          </a:p>
        </p:txBody>
      </p:sp>
      <p:pic>
        <p:nvPicPr>
          <p:cNvPr id="10" name="Рисунок 9" descr="C:\Users\DanilovPK\Downloads\IMG-20230222-WA007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2060848"/>
            <a:ext cx="252028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DanilovPK\Downloads\IMG-20230222-WA011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2060848"/>
            <a:ext cx="2376264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Box 9"/>
          <p:cNvSpPr txBox="1">
            <a:spLocks noChangeArrowheads="1"/>
          </p:cNvSpPr>
          <p:nvPr/>
        </p:nvSpPr>
        <p:spPr bwMode="auto">
          <a:xfrm>
            <a:off x="1571625" y="1143000"/>
            <a:ext cx="37861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>
                <a:solidFill>
                  <a:srgbClr val="FF0000"/>
                </a:solidFill>
              </a:rPr>
              <a:t>Прощание…</a:t>
            </a:r>
            <a:r>
              <a:rPr lang="ru-RU" altLang="ru-RU"/>
              <a:t> </a:t>
            </a:r>
          </a:p>
        </p:txBody>
      </p:sp>
      <p:pic>
        <p:nvPicPr>
          <p:cNvPr id="58371" name="Picture 3" descr="C:\Users\Aidar\Desktop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1428736"/>
            <a:ext cx="2500330" cy="335758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21509" name="TextBox 13"/>
          <p:cNvSpPr txBox="1">
            <a:spLocks noChangeArrowheads="1"/>
          </p:cNvSpPr>
          <p:nvPr/>
        </p:nvSpPr>
        <p:spPr bwMode="auto">
          <a:xfrm>
            <a:off x="4572000" y="4929188"/>
            <a:ext cx="37861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>
                <a:solidFill>
                  <a:srgbClr val="00B050"/>
                </a:solidFill>
              </a:rPr>
              <a:t>Девчонкам, сестрёнкам и мамам:</a:t>
            </a:r>
            <a:br>
              <a:rPr lang="ru-RU" altLang="ru-RU">
                <a:solidFill>
                  <a:srgbClr val="00B050"/>
                </a:solidFill>
              </a:rPr>
            </a:br>
            <a:r>
              <a:rPr lang="ru-RU" altLang="ru-RU">
                <a:solidFill>
                  <a:srgbClr val="00B050"/>
                </a:solidFill>
              </a:rPr>
              <a:t>"Не бойтесь, я скоро вернусь!"</a:t>
            </a:r>
            <a:br>
              <a:rPr lang="ru-RU" altLang="ru-RU">
                <a:solidFill>
                  <a:srgbClr val="00B050"/>
                </a:solidFill>
              </a:rPr>
            </a:br>
            <a:r>
              <a:rPr lang="ru-RU" altLang="ru-RU">
                <a:solidFill>
                  <a:srgbClr val="00B050"/>
                </a:solidFill>
              </a:rPr>
              <a:t>С молитвой от храма до храма</a:t>
            </a:r>
            <a:br>
              <a:rPr lang="ru-RU" altLang="ru-RU">
                <a:solidFill>
                  <a:srgbClr val="00B050"/>
                </a:solidFill>
              </a:rPr>
            </a:br>
            <a:r>
              <a:rPr lang="ru-RU" altLang="ru-RU">
                <a:solidFill>
                  <a:srgbClr val="00B050"/>
                </a:solidFill>
              </a:rPr>
              <a:t>За ними шла матушка Русь.</a:t>
            </a:r>
          </a:p>
        </p:txBody>
      </p:sp>
      <p:pic>
        <p:nvPicPr>
          <p:cNvPr id="6" name="Рисунок 5" descr="C:\Users\DanilovPK\Downloads\IMG-20230222-WA0100 (1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1844824"/>
            <a:ext cx="2232248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685800" y="609600"/>
            <a:ext cx="8999538" cy="132556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50" i="1" dirty="0"/>
              <a:t>Спасибо</a:t>
            </a:r>
            <a:r>
              <a:rPr lang="ru-RU" sz="3600" i="1" dirty="0">
                <a:solidFill>
                  <a:srgbClr val="FF0000"/>
                </a:solidFill>
              </a:rPr>
              <a:t> </a:t>
            </a:r>
            <a:r>
              <a:rPr lang="ru-RU" sz="3650" i="1" dirty="0"/>
              <a:t>за</a:t>
            </a:r>
            <a:r>
              <a:rPr lang="ru-RU" sz="3600" i="1" dirty="0">
                <a:solidFill>
                  <a:srgbClr val="FF0000"/>
                </a:solidFill>
              </a:rPr>
              <a:t> </a:t>
            </a:r>
            <a:r>
              <a:rPr lang="ru-RU" sz="3650" i="1" dirty="0"/>
              <a:t>внимание !</a:t>
            </a:r>
            <a:r>
              <a:rPr lang="ru-RU" sz="3600" i="1" dirty="0">
                <a:solidFill>
                  <a:schemeClr val="accent1"/>
                </a:solidFill>
              </a:rPr>
              <a:t> </a:t>
            </a:r>
            <a:br>
              <a:rPr lang="ru-RU" sz="3600" i="1" dirty="0">
                <a:solidFill>
                  <a:schemeClr val="accent1"/>
                </a:solidFill>
              </a:rPr>
            </a:br>
            <a:r>
              <a:rPr lang="ru-RU" sz="3600" i="1" dirty="0" err="1">
                <a:solidFill>
                  <a:schemeClr val="accent1"/>
                </a:solidFill>
              </a:rPr>
              <a:t>Рэхмэт</a:t>
            </a:r>
            <a:r>
              <a:rPr lang="ru-RU" sz="3600" i="1" dirty="0">
                <a:solidFill>
                  <a:schemeClr val="accent1"/>
                </a:solidFill>
              </a:rPr>
              <a:t>!</a:t>
            </a:r>
            <a:endParaRPr lang="ru-RU" sz="3600" i="1" dirty="0">
              <a:solidFill>
                <a:srgbClr val="FF0000"/>
              </a:solidFill>
            </a:endParaRPr>
          </a:p>
        </p:txBody>
      </p:sp>
      <p:pic>
        <p:nvPicPr>
          <p:cNvPr id="7" name="Рисунок 6" descr="C:\Users\DanilovPK\Downloads\Screenshot_20230222_195924_VK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112" y="1935163"/>
            <a:ext cx="3601120" cy="2552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59E53C3-87B8-2547-D1C3-E52ADF3494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3573016"/>
            <a:ext cx="1584176" cy="2448272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ъект 2"/>
          <p:cNvSpPr>
            <a:spLocks noGrp="1"/>
          </p:cNvSpPr>
          <p:nvPr>
            <p:ph idx="1"/>
          </p:nvPr>
        </p:nvSpPr>
        <p:spPr bwMode="auto">
          <a:xfrm>
            <a:off x="1692275" y="1341438"/>
            <a:ext cx="6757988" cy="4464050"/>
          </a:xfrm>
          <a:solidFill>
            <a:schemeClr val="accent2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b="1" dirty="0">
              <a:effectLst/>
              <a:latin typeface="Arial" charset="0"/>
            </a:endParaRPr>
          </a:p>
          <a:p>
            <a:pPr eaLnBrk="1" hangingPunct="1"/>
            <a:r>
              <a:rPr lang="ru-RU" altLang="ru-RU" b="1" dirty="0">
                <a:effectLst/>
                <a:latin typeface="Arial" charset="0"/>
              </a:rPr>
              <a:t>Тема проекта: «Защитники Отечества».</a:t>
            </a:r>
          </a:p>
          <a:p>
            <a:pPr marL="0" indent="0" eaLnBrk="1" hangingPunct="1">
              <a:buNone/>
            </a:pPr>
            <a:endParaRPr lang="ru-RU" altLang="ru-RU" dirty="0">
              <a:effectLst/>
              <a:latin typeface="Arial" charset="0"/>
            </a:endParaRPr>
          </a:p>
          <a:p>
            <a:pPr eaLnBrk="1" hangingPunct="1"/>
            <a:r>
              <a:rPr lang="ru-RU" altLang="ru-RU" dirty="0">
                <a:effectLst/>
                <a:latin typeface="Arial" charset="0"/>
              </a:rPr>
              <a:t>Сроки реализации: краткосрочный.</a:t>
            </a:r>
          </a:p>
          <a:p>
            <a:pPr marL="0" indent="0" eaLnBrk="1" hangingPunct="1">
              <a:buNone/>
            </a:pPr>
            <a:endParaRPr lang="ru-RU" altLang="ru-RU" dirty="0">
              <a:effectLst/>
              <a:latin typeface="Arial" charset="0"/>
            </a:endParaRPr>
          </a:p>
          <a:p>
            <a:pPr eaLnBrk="1" hangingPunct="1"/>
            <a:r>
              <a:rPr lang="ru-RU" altLang="ru-RU" dirty="0">
                <a:effectLst/>
                <a:latin typeface="Arial" charset="0"/>
              </a:rPr>
              <a:t>Вид проекта: творческий, коллективный-совместно с родителями.</a:t>
            </a:r>
          </a:p>
          <a:p>
            <a:pPr eaLnBrk="1" hangingPunct="1"/>
            <a:endParaRPr lang="ru-RU" altLang="ru-RU" dirty="0">
              <a:effectLst/>
              <a:latin typeface="Arial" charset="0"/>
            </a:endParaRPr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2"/>
          <p:cNvSpPr>
            <a:spLocks noGrp="1"/>
          </p:cNvSpPr>
          <p:nvPr>
            <p:ph type="title"/>
          </p:nvPr>
        </p:nvSpPr>
        <p:spPr bwMode="auto">
          <a:xfrm>
            <a:off x="1152525" y="836613"/>
            <a:ext cx="7523163" cy="583247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altLang="ru-RU" sz="2200" cap="none" dirty="0">
                <a:solidFill>
                  <a:srgbClr val="FF0000"/>
                </a:solidFill>
                <a:effectLst/>
              </a:rPr>
              <a:t>Актуальность проекта:</a:t>
            </a:r>
            <a:br>
              <a:rPr lang="ru-RU" altLang="ru-RU" sz="2200" cap="none" dirty="0">
                <a:solidFill>
                  <a:srgbClr val="FF0000"/>
                </a:solidFill>
                <a:effectLst/>
              </a:rPr>
            </a:br>
            <a:r>
              <a:rPr lang="ru-RU" altLang="ru-RU" sz="2200" cap="none" dirty="0">
                <a:solidFill>
                  <a:srgbClr val="FF0000"/>
                </a:solidFill>
                <a:effectLst/>
              </a:rPr>
              <a:t>      Исторически сложилось так, что любовь к Родине, патриотизм во все времена в Российском государстве были чертой национального характера.  </a:t>
            </a:r>
            <a:br>
              <a:rPr lang="ru-RU" altLang="ru-RU" sz="2200" cap="none" dirty="0">
                <a:solidFill>
                  <a:srgbClr val="FF0000"/>
                </a:solidFill>
                <a:effectLst/>
              </a:rPr>
            </a:br>
            <a:r>
              <a:rPr lang="ru-RU" altLang="ru-RU" sz="2200" cap="none" dirty="0">
                <a:solidFill>
                  <a:srgbClr val="FF0000"/>
                </a:solidFill>
                <a:effectLst/>
              </a:rPr>
              <a:t>      Не менее важным условием нравственно-патриотического воспитания детей является тесная взаимосвязь по данному вопросу с родителями: прикосновение к «живым» документам истории семьи  заставляет сопереживать детей, внимательно относиться к памяти прошлого, своим историческим корням. </a:t>
            </a:r>
          </a:p>
        </p:txBody>
      </p:sp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8313" y="765175"/>
            <a:ext cx="6551612" cy="12334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altLang="ru-RU" cap="none" dirty="0">
                <a:effectLst>
                  <a:outerShdw blurRad="38100" dist="38100" dir="2700000" algn="tl">
                    <a:srgbClr val="2A5B7F"/>
                  </a:outerShdw>
                </a:effectLst>
              </a:rPr>
              <a:t>                    </a:t>
            </a:r>
            <a:r>
              <a:rPr lang="ru-RU" altLang="ru-RU" sz="3600" i="1" cap="none" dirty="0">
                <a:solidFill>
                  <a:srgbClr val="FF0000"/>
                </a:solidFill>
                <a:effectLst>
                  <a:outerShdw blurRad="38100" dist="38100" dir="2700000" algn="tl">
                    <a:srgbClr val="2A5B7F"/>
                  </a:outerShdw>
                </a:effectLst>
              </a:rPr>
              <a:t>ЦЕЛ</a:t>
            </a:r>
            <a:r>
              <a:rPr lang="ru-RU" altLang="ru-RU" sz="3600" cap="none" dirty="0">
                <a:solidFill>
                  <a:srgbClr val="FF0000"/>
                </a:solidFill>
                <a:effectLst>
                  <a:outerShdw blurRad="38100" dist="38100" dir="2700000" algn="tl">
                    <a:srgbClr val="2A5B7F"/>
                  </a:outerShdw>
                </a:effectLst>
              </a:rPr>
              <a:t>Ь</a:t>
            </a:r>
            <a:r>
              <a:rPr lang="ru-RU" altLang="ru-RU" cap="none" dirty="0">
                <a:solidFill>
                  <a:srgbClr val="FF0000"/>
                </a:solidFill>
                <a:effectLst>
                  <a:outerShdw blurRad="38100" dist="38100" dir="2700000" algn="tl">
                    <a:srgbClr val="2A5B7F"/>
                  </a:outerShdw>
                </a:effectLst>
              </a:rPr>
              <a:t>:</a:t>
            </a:r>
          </a:p>
        </p:txBody>
      </p:sp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1476375" y="2133600"/>
            <a:ext cx="8496300" cy="32400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r>
              <a:rPr lang="ru-RU" altLang="ru-RU" sz="2200" dirty="0"/>
              <a:t>   Привлечение внимания детей и родителей к праздникам –</a:t>
            </a:r>
          </a:p>
          <a:p>
            <a:pPr eaLnBrk="1" hangingPunct="1"/>
            <a:r>
              <a:rPr lang="ru-RU" altLang="ru-RU" sz="2200" dirty="0"/>
              <a:t> Дню защитника Отечества,  Дню Победы;</a:t>
            </a:r>
          </a:p>
          <a:p>
            <a:pPr eaLnBrk="1" hangingPunct="1"/>
            <a:r>
              <a:rPr lang="ru-RU" altLang="ru-RU" sz="2200" dirty="0"/>
              <a:t>воспитание патриотизма и любви к Родине.</a:t>
            </a:r>
          </a:p>
        </p:txBody>
      </p:sp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2738" y="44450"/>
            <a:ext cx="7848600" cy="14319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50" i="1" dirty="0">
                <a:solidFill>
                  <a:srgbClr val="FF0000"/>
                </a:solidFill>
              </a:rPr>
              <a:t>Задачи</a:t>
            </a:r>
            <a:r>
              <a:rPr lang="ru-RU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8" name="Овал 7"/>
          <p:cNvSpPr/>
          <p:nvPr/>
        </p:nvSpPr>
        <p:spPr>
          <a:xfrm>
            <a:off x="971550" y="1412875"/>
            <a:ext cx="4752975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i="1">
                <a:latin typeface="Arial" panose="020B0604020202020204" pitchFamily="34" charset="0"/>
              </a:rPr>
              <a:t>воспитывать у детей патриотические чувства к Родине, гордость за нашу историю</a:t>
            </a:r>
            <a:r>
              <a:rPr lang="ru-RU" altLang="ru-RU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0" name="Овал 9"/>
          <p:cNvSpPr/>
          <p:nvPr/>
        </p:nvSpPr>
        <p:spPr>
          <a:xfrm>
            <a:off x="2159000" y="5157788"/>
            <a:ext cx="5868988" cy="14398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i="1">
                <a:latin typeface="Arial" panose="020B0604020202020204" pitchFamily="34" charset="0"/>
              </a:rPr>
              <a:t>формировать представления об особенностях воинской службы </a:t>
            </a:r>
          </a:p>
        </p:txBody>
      </p:sp>
      <p:sp>
        <p:nvSpPr>
          <p:cNvPr id="3" name="Овал 9"/>
          <p:cNvSpPr/>
          <p:nvPr/>
        </p:nvSpPr>
        <p:spPr>
          <a:xfrm>
            <a:off x="4859338" y="2205038"/>
            <a:ext cx="5329237" cy="1368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Char char=""/>
              <a:defRPr/>
            </a:pPr>
            <a:r>
              <a:rPr lang="ru-RU" altLang="ru-RU" i="1">
                <a:latin typeface="Arial" panose="020B0604020202020204" pitchFamily="34" charset="0"/>
              </a:rPr>
              <a:t>дать знания детям о Российской армии, уточнить их представления о родах войск;</a:t>
            </a:r>
          </a:p>
          <a:p>
            <a:pPr algn="ctr" eaLnBrk="1" hangingPunct="1">
              <a:defRPr/>
            </a:pPr>
            <a:endParaRPr lang="ru-RU" altLang="ru-RU" i="1">
              <a:latin typeface="Arial" panose="020B0604020202020204" pitchFamily="34" charset="0"/>
            </a:endParaRPr>
          </a:p>
        </p:txBody>
      </p:sp>
      <p:sp>
        <p:nvSpPr>
          <p:cNvPr id="4" name="Овал 9"/>
          <p:cNvSpPr/>
          <p:nvPr/>
        </p:nvSpPr>
        <p:spPr>
          <a:xfrm>
            <a:off x="900113" y="3500438"/>
            <a:ext cx="5400675" cy="15843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i="1" dirty="0">
                <a:latin typeface="Arial" panose="020B0604020202020204" pitchFamily="34" charset="0"/>
              </a:rPr>
              <a:t> расширять и систематизировать знания;</a:t>
            </a:r>
          </a:p>
        </p:txBody>
      </p:sp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85875" y="642938"/>
            <a:ext cx="7764463" cy="1325562"/>
          </a:xfrm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cap="none">
                <a:solidFill>
                  <a:srgbClr val="FF0000"/>
                </a:solidFill>
                <a:effectLst/>
              </a:rPr>
              <a:t>Предполагаемый результат:</a:t>
            </a:r>
          </a:p>
        </p:txBody>
      </p:sp>
      <p:sp>
        <p:nvSpPr>
          <p:cNvPr id="10" name="Текст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0113" y="1916113"/>
            <a:ext cx="5749925" cy="792162"/>
          </a:xfrm>
          <a:prstGeom prst="ellipse">
            <a:avLst/>
          </a:prstGeom>
          <a:solidFill>
            <a:schemeClr val="bg2"/>
          </a:solidFill>
          <a:ln w="19050" algn="ctr">
            <a:solidFill>
              <a:srgbClr val="73902F"/>
            </a:solidFill>
            <a:round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Symbol" panose="05050102010706020507" pitchFamily="18" charset="2"/>
              <a:buNone/>
              <a:defRPr/>
            </a:pPr>
            <a:r>
              <a:rPr lang="ru-RU" altLang="ru-RU" dirty="0">
                <a:effectLst/>
                <a:latin typeface="Arial" panose="020B0604020202020204" pitchFamily="34" charset="0"/>
              </a:rPr>
              <a:t>Расширение знаний у детей о Российской армии.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ru-RU" altLang="ru-RU" dirty="0">
              <a:effectLst/>
            </a:endParaRPr>
          </a:p>
        </p:txBody>
      </p:sp>
      <p:sp>
        <p:nvSpPr>
          <p:cNvPr id="9220" name="Овал 9"/>
          <p:cNvSpPr>
            <a:spLocks noChangeArrowheads="1"/>
          </p:cNvSpPr>
          <p:nvPr/>
        </p:nvSpPr>
        <p:spPr bwMode="auto">
          <a:xfrm>
            <a:off x="4067175" y="2636838"/>
            <a:ext cx="5832475" cy="720725"/>
          </a:xfrm>
          <a:prstGeom prst="ellipse">
            <a:avLst/>
          </a:prstGeom>
          <a:solidFill>
            <a:schemeClr val="tx2"/>
          </a:solidFill>
          <a:ln w="1905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>
              <a:buFont typeface="Symbol" pitchFamily="18" charset="2"/>
              <a:buChar char=""/>
            </a:pPr>
            <a:endParaRPr lang="ru-RU" altLang="ru-RU" b="1" dirty="0"/>
          </a:p>
          <a:p>
            <a:pPr algn="ctr" eaLnBrk="1" hangingPunct="1">
              <a:buFont typeface="Symbol" pitchFamily="18" charset="2"/>
              <a:buChar char=""/>
            </a:pPr>
            <a:r>
              <a:rPr lang="ru-RU" altLang="ru-RU" b="1" dirty="0"/>
              <a:t>Проявление у воспитанников интереса и уважения к защитникам Отечества.</a:t>
            </a:r>
          </a:p>
          <a:p>
            <a:pPr algn="ctr" eaLnBrk="1" hangingPunct="1"/>
            <a:endParaRPr lang="ru-RU" altLang="ru-RU" b="1" dirty="0"/>
          </a:p>
        </p:txBody>
      </p:sp>
      <p:sp>
        <p:nvSpPr>
          <p:cNvPr id="3" name="Овал 9"/>
          <p:cNvSpPr/>
          <p:nvPr/>
        </p:nvSpPr>
        <p:spPr>
          <a:xfrm>
            <a:off x="900113" y="3500438"/>
            <a:ext cx="5832475" cy="8651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Char char=""/>
              <a:defRPr/>
            </a:pPr>
            <a:endParaRPr lang="ru-RU" altLang="ru-RU" b="1">
              <a:latin typeface="Arial" panose="020B0604020202020204" pitchFamily="34" charset="0"/>
            </a:endParaRPr>
          </a:p>
          <a:p>
            <a:pPr algn="ctr" eaLnBrk="1" hangingPunct="1">
              <a:buFont typeface="Symbol" panose="05050102010706020507" pitchFamily="18" charset="2"/>
              <a:buChar char=""/>
              <a:defRPr/>
            </a:pPr>
            <a:r>
              <a:rPr lang="ru-RU" altLang="ru-RU" b="1">
                <a:latin typeface="Arial" panose="020B0604020202020204" pitchFamily="34" charset="0"/>
              </a:rPr>
              <a:t>Стремление детей к совершенствованию физических качеств, к   укреплению здоровья.</a:t>
            </a:r>
          </a:p>
          <a:p>
            <a:pPr algn="ctr" eaLnBrk="1" hangingPunct="1">
              <a:defRPr/>
            </a:pPr>
            <a:endParaRPr lang="ru-RU" altLang="ru-RU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Овал 9"/>
          <p:cNvSpPr/>
          <p:nvPr/>
        </p:nvSpPr>
        <p:spPr>
          <a:xfrm>
            <a:off x="3851275" y="4437063"/>
            <a:ext cx="5976938" cy="936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Char char=""/>
              <a:defRPr/>
            </a:pPr>
            <a:endParaRPr lang="ru-RU" altLang="ru-RU" b="1">
              <a:latin typeface="Arial" panose="020B0604020202020204" pitchFamily="34" charset="0"/>
            </a:endParaRPr>
          </a:p>
          <a:p>
            <a:pPr algn="ctr" eaLnBrk="1" hangingPunct="1">
              <a:buFont typeface="Symbol" panose="05050102010706020507" pitchFamily="18" charset="2"/>
              <a:buChar char=""/>
              <a:defRPr/>
            </a:pPr>
            <a:r>
              <a:rPr lang="ru-RU" altLang="ru-RU" b="1">
                <a:latin typeface="Arial" panose="020B0604020202020204" pitchFamily="34" charset="0"/>
              </a:rPr>
              <a:t>Повышение заинтересованности родителей в формировании чувства патриотизма у детей. </a:t>
            </a:r>
          </a:p>
          <a:p>
            <a:pPr algn="ctr" eaLnBrk="1" hangingPunct="1">
              <a:defRPr/>
            </a:pPr>
            <a:endParaRPr lang="ru-RU" altLang="ru-RU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763713" y="1412776"/>
            <a:ext cx="7764462" cy="1296144"/>
          </a:xfrm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ru-RU" sz="2200" dirty="0">
                <a:solidFill>
                  <a:srgbClr val="FF0000"/>
                </a:solidFill>
              </a:rPr>
              <a:t>Все знают, что защитники должны быть сильными, храбрыми, ловкими, а еще они должны быть умными и смекалистыми. А в детском саду «Берёзка» такие и воспитываются! </a:t>
            </a:r>
            <a:endParaRPr lang="en-US" sz="2200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71625" y="857251"/>
            <a:ext cx="7764463" cy="315912"/>
          </a:xfrm>
        </p:spPr>
        <p:txBody>
          <a:bodyPr>
            <a:normAutofit fontScale="90000"/>
          </a:bodyPr>
          <a:lstStyle/>
          <a:p>
            <a:pPr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51B8F26-0BCF-72CF-0E3B-DC98DE4262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070" y="2948533"/>
            <a:ext cx="5093860" cy="337897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43063" y="928688"/>
            <a:ext cx="8143875" cy="8382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marL="0" indent="0" eaLnBrk="1" hangingPunct="1">
              <a:buNone/>
              <a:defRPr/>
            </a:pPr>
            <a:r>
              <a:rPr lang="ru-RU" altLang="ru-RU" sz="240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  </a:t>
            </a:r>
            <a:r>
              <a:rPr lang="en-US" altLang="ru-RU" sz="240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ru-RU" altLang="ru-RU" sz="240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Мой папа – Ахмадуллин Ринат Б., самый лучший папа на этой планете</a:t>
            </a:r>
            <a:r>
              <a:rPr lang="en-US" altLang="ru-RU" sz="240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”</a:t>
            </a:r>
            <a:endParaRPr lang="ru-RU" altLang="ru-RU" sz="2400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 descr="C:\Users\DanilovPK\Downloads\IMG-20230222-WA002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691680" y="1916832"/>
            <a:ext cx="2808312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DanilovPK\Downloads\IMG-20230222-WA001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988840"/>
            <a:ext cx="2448272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71625" y="785813"/>
            <a:ext cx="8640763" cy="1000125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00000"/>
              </a:lnSpc>
              <a:buFont typeface="Arial" charset="0"/>
              <a:buNone/>
            </a:pPr>
            <a:endParaRPr lang="ru-RU" altLang="ru-RU" sz="800">
              <a:effectLst/>
              <a:latin typeface="Arial" charset="0"/>
            </a:endParaRPr>
          </a:p>
          <a:p>
            <a:pPr eaLnBrk="1" hangingPunct="1">
              <a:lnSpc>
                <a:spcPct val="100000"/>
              </a:lnSpc>
            </a:pPr>
            <a:endParaRPr lang="ru-RU" altLang="ru-RU">
              <a:effectLst/>
              <a:latin typeface="Arial" charset="0"/>
            </a:endParaRPr>
          </a:p>
        </p:txBody>
      </p:sp>
      <p:sp>
        <p:nvSpPr>
          <p:cNvPr id="13316" name="TextBox 3"/>
          <p:cNvSpPr txBox="1">
            <a:spLocks noChangeArrowheads="1"/>
          </p:cNvSpPr>
          <p:nvPr/>
        </p:nvSpPr>
        <p:spPr bwMode="auto">
          <a:xfrm>
            <a:off x="1143000" y="6534150"/>
            <a:ext cx="678656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dirty="0" err="1">
                <a:solidFill>
                  <a:srgbClr val="FF0000"/>
                </a:solidFill>
              </a:rPr>
              <a:t>Адилханов</a:t>
            </a:r>
            <a:r>
              <a:rPr lang="ru-RU" altLang="ru-RU" dirty="0">
                <a:solidFill>
                  <a:srgbClr val="FF0000"/>
                </a:solidFill>
              </a:rPr>
              <a:t>  Казбек А.</a:t>
            </a:r>
          </a:p>
          <a:p>
            <a:endParaRPr lang="ru-RU" altLang="ru-RU" dirty="0"/>
          </a:p>
        </p:txBody>
      </p:sp>
      <p:sp>
        <p:nvSpPr>
          <p:cNvPr id="13318" name="TextBox 5"/>
          <p:cNvSpPr txBox="1">
            <a:spLocks noChangeArrowheads="1"/>
          </p:cNvSpPr>
          <p:nvPr/>
        </p:nvSpPr>
        <p:spPr bwMode="auto">
          <a:xfrm>
            <a:off x="4716463" y="939800"/>
            <a:ext cx="47863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2400" dirty="0">
                <a:solidFill>
                  <a:srgbClr val="FF0000"/>
                </a:solidFill>
              </a:rPr>
              <a:t>“</a:t>
            </a:r>
            <a:r>
              <a:rPr lang="ru-RU" altLang="ru-RU" sz="2400" dirty="0">
                <a:solidFill>
                  <a:srgbClr val="FF0000"/>
                </a:solidFill>
              </a:rPr>
              <a:t>Настоящие защитники..!</a:t>
            </a:r>
          </a:p>
        </p:txBody>
      </p:sp>
      <p:sp>
        <p:nvSpPr>
          <p:cNvPr id="13319" name="TextBox 6"/>
          <p:cNvSpPr txBox="1">
            <a:spLocks noChangeArrowheads="1"/>
          </p:cNvSpPr>
          <p:nvPr/>
        </p:nvSpPr>
        <p:spPr bwMode="auto">
          <a:xfrm>
            <a:off x="5143500" y="5429250"/>
            <a:ext cx="250031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dirty="0">
                <a:solidFill>
                  <a:srgbClr val="00B050"/>
                </a:solidFill>
              </a:rPr>
              <a:t>“</a:t>
            </a:r>
            <a:r>
              <a:rPr lang="ru-RU" altLang="ru-RU" dirty="0">
                <a:solidFill>
                  <a:srgbClr val="00B050"/>
                </a:solidFill>
              </a:rPr>
              <a:t>Мой папа самый  красивый,</a:t>
            </a:r>
          </a:p>
          <a:p>
            <a:r>
              <a:rPr lang="ru-RU" altLang="ru-RU" dirty="0">
                <a:solidFill>
                  <a:srgbClr val="00B050"/>
                </a:solidFill>
              </a:rPr>
              <a:t>сильный и смелый…</a:t>
            </a:r>
            <a:r>
              <a:rPr lang="en-US" altLang="ru-RU" dirty="0">
                <a:solidFill>
                  <a:srgbClr val="00B050"/>
                </a:solidFill>
              </a:rPr>
              <a:t>”</a:t>
            </a:r>
            <a:endParaRPr lang="ru-RU" altLang="ru-RU" dirty="0">
              <a:solidFill>
                <a:srgbClr val="00B050"/>
              </a:solidFill>
            </a:endParaRPr>
          </a:p>
        </p:txBody>
      </p:sp>
      <p:pic>
        <p:nvPicPr>
          <p:cNvPr id="8" name="Рисунок 7" descr="C:\Users\DanilovPK\Downloads\IMG-20230222-WA001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403646" y="1556792"/>
            <a:ext cx="2596855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DanilovPK\Downloads\IMG-20230222-WA001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1556792"/>
            <a:ext cx="2160239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818</TotalTime>
  <Words>367</Words>
  <Application>Microsoft Office PowerPoint</Application>
  <PresentationFormat>Экран (4:3)</PresentationFormat>
  <Paragraphs>65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Damask</vt:lpstr>
      <vt:lpstr>Проект по теме: «Защитники Отечества» в средней группе «Росинка». </vt:lpstr>
      <vt:lpstr>Презентация PowerPoint</vt:lpstr>
      <vt:lpstr>Актуальность проекта:       Исторически сложилось так, что любовь к Родине, патриотизм во все времена в Российском государстве были чертой национального характера.         Не менее важным условием нравственно-патриотического воспитания детей является тесная взаимосвязь по данному вопросу с родителями: прикосновение к «живым» документам истории семьи  заставляет сопереживать детей, внимательно относиться к памяти прошлого, своим историческим корням. </vt:lpstr>
      <vt:lpstr>                    ЦЕЛЬ:</vt:lpstr>
      <vt:lpstr>Задачи:</vt:lpstr>
      <vt:lpstr>Предполагаемый результат: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   </vt:lpstr>
      <vt:lpstr>   </vt:lpstr>
      <vt:lpstr>   </vt:lpstr>
      <vt:lpstr>   </vt:lpstr>
      <vt:lpstr>   </vt:lpstr>
      <vt:lpstr>Презентация PowerPoint</vt:lpstr>
      <vt:lpstr>Спасибо за внимание !  Рэхмэт!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СОДЕРЖАНИЕ ВЗАИМОДЕЙСТВИЯ ДОУ С СЕМЬЕЙ В УСЛОВИЯХ ВВЕДЕНИЯ  ФГОС  ДОШКОЛЬНОГО ОБРАЗОВАНИЯ</dc:title>
  <dc:creator>DanilovPK</dc:creator>
  <cp:lastModifiedBy>Пользователь</cp:lastModifiedBy>
  <cp:revision>90</cp:revision>
  <dcterms:modified xsi:type="dcterms:W3CDTF">2024-04-01T08:52:34Z</dcterms:modified>
</cp:coreProperties>
</file>